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68" r:id="rId3"/>
    <p:sldId id="269" r:id="rId4"/>
    <p:sldId id="258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0" r:id="rId16"/>
    <p:sldId id="272" r:id="rId17"/>
    <p:sldId id="274" r:id="rId18"/>
    <p:sldId id="286" r:id="rId19"/>
    <p:sldId id="275" r:id="rId20"/>
    <p:sldId id="276" r:id="rId21"/>
    <p:sldId id="277" r:id="rId22"/>
    <p:sldId id="278" r:id="rId23"/>
    <p:sldId id="279" r:id="rId24"/>
    <p:sldId id="285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DF36E-7F25-42B9-B4AB-512DCBFECD9F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7863A-A123-4E23-BC39-220464D5441B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78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DF36E-7F25-42B9-B4AB-512DCBFECD9F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7863A-A123-4E23-BC39-220464D544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471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DF36E-7F25-42B9-B4AB-512DCBFECD9F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7863A-A123-4E23-BC39-220464D544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9932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DF36E-7F25-42B9-B4AB-512DCBFECD9F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7863A-A123-4E23-BC39-220464D544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891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DF36E-7F25-42B9-B4AB-512DCBFECD9F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7863A-A123-4E23-BC39-220464D5441B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352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DF36E-7F25-42B9-B4AB-512DCBFECD9F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7863A-A123-4E23-BC39-220464D544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764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DF36E-7F25-42B9-B4AB-512DCBFECD9F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7863A-A123-4E23-BC39-220464D544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8141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DF36E-7F25-42B9-B4AB-512DCBFECD9F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7863A-A123-4E23-BC39-220464D544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1545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DF36E-7F25-42B9-B4AB-512DCBFECD9F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7863A-A123-4E23-BC39-220464D544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887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E1DF36E-7F25-42B9-B4AB-512DCBFECD9F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17863A-A123-4E23-BC39-220464D544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0268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DF36E-7F25-42B9-B4AB-512DCBFECD9F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7863A-A123-4E23-BC39-220464D544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994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1DF36E-7F25-42B9-B4AB-512DCBFECD9F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A17863A-A123-4E23-BC39-220464D5441B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233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implilearn.com/highest-paying-tech-jobs-article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ec.europa.eu/info/strategy/priorities-2019-2024/european-green-deal_en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146" b="47605"/>
          <a:stretch/>
        </p:blipFill>
        <p:spPr>
          <a:xfrm>
            <a:off x="0" y="2434107"/>
            <a:ext cx="12192000" cy="269168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906074" y="231819"/>
            <a:ext cx="7738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TIEMPOS VERBALES</a:t>
            </a:r>
          </a:p>
        </p:txBody>
      </p:sp>
    </p:spTree>
    <p:extLst>
      <p:ext uri="{BB962C8B-B14F-4D97-AF65-F5344CB8AC3E}">
        <p14:creationId xmlns:p14="http://schemas.microsoft.com/office/powerpoint/2010/main" val="362324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95" y="233362"/>
            <a:ext cx="9545292" cy="580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38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48" y="94578"/>
            <a:ext cx="8384148" cy="628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45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49" y="107457"/>
            <a:ext cx="7863089" cy="589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57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6" y="287762"/>
            <a:ext cx="10198458" cy="584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95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71145" y="347730"/>
            <a:ext cx="11939102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800" dirty="0"/>
              <a:t>Electrical conductors </a:t>
            </a:r>
            <a:r>
              <a:rPr lang="en-US" sz="2800" b="1" dirty="0">
                <a:solidFill>
                  <a:srgbClr val="C00000"/>
                </a:solidFill>
              </a:rPr>
              <a:t>are</a:t>
            </a:r>
            <a:r>
              <a:rPr lang="en-US" sz="2800" dirty="0"/>
              <a:t> materials with the special quality of containing </a:t>
            </a:r>
          </a:p>
          <a:p>
            <a:pPr algn="just"/>
            <a:r>
              <a:rPr lang="en-US" sz="2800" dirty="0"/>
              <a:t>electric charges that </a:t>
            </a:r>
            <a:r>
              <a:rPr lang="en-US" sz="2800" b="1" dirty="0">
                <a:solidFill>
                  <a:srgbClr val="C00000"/>
                </a:solidFill>
              </a:rPr>
              <a:t>are</a:t>
            </a:r>
            <a:r>
              <a:rPr lang="en-US" sz="2800" dirty="0"/>
              <a:t> conducive to conducting electricity.</a:t>
            </a:r>
            <a:r>
              <a:rPr lang="en-US" dirty="0"/>
              <a:t> </a:t>
            </a:r>
          </a:p>
          <a:p>
            <a:pPr algn="just"/>
            <a:endParaRPr lang="en-US" dirty="0"/>
          </a:p>
          <a:p>
            <a:pPr algn="just"/>
            <a:r>
              <a:rPr lang="es-ES" sz="2800" b="1" i="1" dirty="0">
                <a:solidFill>
                  <a:srgbClr val="00B0F0"/>
                </a:solidFill>
              </a:rPr>
              <a:t>Los conductores eléctricos </a:t>
            </a:r>
            <a:r>
              <a:rPr lang="es-ES" sz="2800" b="1" i="1" dirty="0">
                <a:solidFill>
                  <a:srgbClr val="C00000"/>
                </a:solidFill>
              </a:rPr>
              <a:t>son </a:t>
            </a:r>
            <a:r>
              <a:rPr lang="es-ES" sz="2800" b="1" i="1" dirty="0">
                <a:solidFill>
                  <a:srgbClr val="00B0F0"/>
                </a:solidFill>
              </a:rPr>
              <a:t>materiales con la especial característica de </a:t>
            </a:r>
          </a:p>
          <a:p>
            <a:pPr algn="just"/>
            <a:r>
              <a:rPr lang="es-ES" sz="2800" b="1" i="1" dirty="0">
                <a:solidFill>
                  <a:srgbClr val="00B0F0"/>
                </a:solidFill>
              </a:rPr>
              <a:t>contener cargas eléctricas que </a:t>
            </a:r>
            <a:r>
              <a:rPr lang="es-ES" sz="2800" b="1" i="1" dirty="0">
                <a:solidFill>
                  <a:srgbClr val="C00000"/>
                </a:solidFill>
              </a:rPr>
              <a:t>son</a:t>
            </a:r>
            <a:r>
              <a:rPr lang="es-ES" sz="2800" b="1" i="1" dirty="0">
                <a:solidFill>
                  <a:srgbClr val="00B0F0"/>
                </a:solidFill>
              </a:rPr>
              <a:t> propicias para la conducción de electricidad.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sz="2800" dirty="0"/>
              <a:t>Most conductors are metallic; commonly used materials are copper, silver,</a:t>
            </a:r>
          </a:p>
          <a:p>
            <a:pPr algn="just"/>
            <a:r>
              <a:rPr lang="en-US" sz="2800" dirty="0"/>
              <a:t> gold and aluminum.</a:t>
            </a:r>
          </a:p>
          <a:p>
            <a:pPr algn="just"/>
            <a:endParaRPr lang="en-US" sz="2800" dirty="0"/>
          </a:p>
          <a:p>
            <a:pPr algn="just"/>
            <a:r>
              <a:rPr lang="es-ES" sz="2800" b="1" i="1" dirty="0">
                <a:solidFill>
                  <a:srgbClr val="00B0F0"/>
                </a:solidFill>
              </a:rPr>
              <a:t>La mayoría de los conductores </a:t>
            </a:r>
            <a:r>
              <a:rPr lang="es-ES" sz="2800" b="1" i="1" dirty="0">
                <a:solidFill>
                  <a:srgbClr val="C00000"/>
                </a:solidFill>
              </a:rPr>
              <a:t>son</a:t>
            </a:r>
            <a:r>
              <a:rPr lang="es-ES" sz="2800" b="1" i="1" dirty="0">
                <a:solidFill>
                  <a:srgbClr val="00B0F0"/>
                </a:solidFill>
              </a:rPr>
              <a:t> metálicos; los materiales comúnmente </a:t>
            </a:r>
          </a:p>
          <a:p>
            <a:pPr algn="just"/>
            <a:r>
              <a:rPr lang="es-ES" sz="2800" b="1" i="1" dirty="0">
                <a:solidFill>
                  <a:srgbClr val="00B0F0"/>
                </a:solidFill>
              </a:rPr>
              <a:t>utilizados </a:t>
            </a:r>
            <a:r>
              <a:rPr lang="es-ES" sz="2800" b="1" i="1" dirty="0">
                <a:solidFill>
                  <a:srgbClr val="C00000"/>
                </a:solidFill>
              </a:rPr>
              <a:t>son</a:t>
            </a:r>
            <a:r>
              <a:rPr lang="es-ES" sz="2800" b="1" i="1" dirty="0">
                <a:solidFill>
                  <a:srgbClr val="00B0F0"/>
                </a:solidFill>
              </a:rPr>
              <a:t> el cobre, la plata, el oro y el aluminio.</a:t>
            </a:r>
            <a:endParaRPr lang="en-US" sz="2800" b="1" i="1" dirty="0">
              <a:solidFill>
                <a:srgbClr val="00B0F0"/>
              </a:solidFill>
            </a:endParaRPr>
          </a:p>
          <a:p>
            <a:endParaRPr lang="en-US" sz="2800" dirty="0"/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2563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29430" y="615165"/>
            <a:ext cx="64908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Why …………. Magnets Used in Recycling?</a:t>
            </a:r>
          </a:p>
          <a:p>
            <a:r>
              <a:rPr lang="es-ES" sz="2800" b="1" i="1" dirty="0">
                <a:solidFill>
                  <a:srgbClr val="00B0F0"/>
                </a:solidFill>
              </a:rPr>
              <a:t>¿Por qué se utilizan imanes en el reciclaje?</a:t>
            </a:r>
            <a:endParaRPr lang="en-US" sz="2800" b="1" i="1" dirty="0">
              <a:solidFill>
                <a:srgbClr val="00B0F0"/>
              </a:solidFill>
            </a:endParaRPr>
          </a:p>
          <a:p>
            <a:endParaRPr lang="en-US" sz="2800" dirty="0"/>
          </a:p>
          <a:p>
            <a:endParaRPr lang="es-ES" sz="3600" dirty="0"/>
          </a:p>
        </p:txBody>
      </p:sp>
      <p:sp>
        <p:nvSpPr>
          <p:cNvPr id="4" name="CuadroTexto 3"/>
          <p:cNvSpPr txBox="1"/>
          <p:nvPr/>
        </p:nvSpPr>
        <p:spPr>
          <a:xfrm>
            <a:off x="313545" y="2333545"/>
            <a:ext cx="98025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Ferrous metals ……… any metals that contain iron.</a:t>
            </a:r>
          </a:p>
          <a:p>
            <a:r>
              <a:rPr lang="es-ES" sz="2800" b="1" i="1" dirty="0">
                <a:solidFill>
                  <a:srgbClr val="00B0F0"/>
                </a:solidFill>
              </a:rPr>
              <a:t>Los metales ferrosos ……… cualquier metal que contenga hierro. </a:t>
            </a:r>
            <a:r>
              <a:rPr lang="en-US" sz="2800" b="1" i="1" dirty="0">
                <a:solidFill>
                  <a:srgbClr val="00B0F0"/>
                </a:solidFill>
              </a:rPr>
              <a:t> </a:t>
            </a:r>
            <a:endParaRPr lang="es-ES" sz="2800" b="1" i="1" dirty="0">
              <a:solidFill>
                <a:srgbClr val="00B0F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29430" y="3734873"/>
            <a:ext cx="104887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Any material that _____ _____ (</a:t>
            </a:r>
            <a:r>
              <a:rPr lang="en-US" sz="2800" i="1" dirty="0"/>
              <a:t>not</a:t>
            </a:r>
            <a:r>
              <a:rPr lang="en-US" sz="2800" dirty="0"/>
              <a:t>)picked up by the crane’s magnet</a:t>
            </a:r>
          </a:p>
          <a:p>
            <a:r>
              <a:rPr lang="en-US" sz="2800" dirty="0"/>
              <a:t> gets sorted by the type of metal it …...</a:t>
            </a:r>
          </a:p>
          <a:p>
            <a:r>
              <a:rPr lang="es-ES" sz="2800" b="1" i="1" dirty="0">
                <a:solidFill>
                  <a:srgbClr val="00B0F0"/>
                </a:solidFill>
              </a:rPr>
              <a:t>Cualquier material _____ _____ (no) recogido por el imán de la grúa  </a:t>
            </a:r>
          </a:p>
          <a:p>
            <a:r>
              <a:rPr lang="es-ES" sz="2800" b="1" i="1" dirty="0">
                <a:solidFill>
                  <a:srgbClr val="00B0F0"/>
                </a:solidFill>
              </a:rPr>
              <a:t>se clasifica por el tipo de metal que ... ...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34096" y="37348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699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22101" y="1305341"/>
            <a:ext cx="105477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An algorithm ………… a set of commands that must be followed for a computer to perform calculations or other problem-solving operations. According to its formal definition, an algorithm ……….. a finite set of instructions carried out in a specific order to perform a particular task. It ………….. not the entire program or code; it ……………….. simple logic to a problem represented as an informal description in the form of a flowchart or pseudocode.</a:t>
            </a:r>
          </a:p>
          <a:p>
            <a:br>
              <a:rPr lang="en-US" sz="2800" dirty="0"/>
            </a:br>
            <a:endParaRPr lang="es-ES" sz="2800" dirty="0"/>
          </a:p>
          <a:p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1313646" y="471366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5345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52022" y="587500"/>
            <a:ext cx="114879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An algorithm …………a methodical process used to solve a</a:t>
            </a:r>
            <a:r>
              <a:rPr lang="en-US" b="0" i="0" dirty="0">
                <a:effectLst/>
                <a:latin typeface="Roboto" panose="02000000000000000000" pitchFamily="2" charset="0"/>
              </a:rPr>
              <a:t> </a:t>
            </a:r>
            <a:r>
              <a:rPr lang="en-US" b="0" i="0" strike="noStrike" dirty="0"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task</a:t>
            </a:r>
            <a:r>
              <a:rPr lang="en-US" b="0" i="0" dirty="0">
                <a:effectLst/>
                <a:latin typeface="Roboto" panose="02000000000000000000" pitchFamily="2" charset="0"/>
              </a:rPr>
              <a:t> or </a:t>
            </a: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solve a problem.</a:t>
            </a:r>
          </a:p>
          <a:p>
            <a:pPr algn="just"/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pPr algn="just"/>
            <a:r>
              <a:rPr lang="en-US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A programmer </a:t>
            </a:r>
            <a:r>
              <a:rPr lang="en-US" dirty="0">
                <a:solidFill>
                  <a:srgbClr val="0F1114"/>
                </a:solidFill>
                <a:latin typeface="Source Sans Pro" panose="020B0503030403020204" pitchFamily="34" charset="0"/>
              </a:rPr>
              <a:t>……………..</a:t>
            </a:r>
            <a:r>
              <a:rPr lang="en-US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 a technically skilled individual who takes the developer’s “blueprints” and directs the computer to carry out one or more aspects of them. </a:t>
            </a:r>
          </a:p>
          <a:p>
            <a:pPr algn="just"/>
            <a:endParaRPr lang="en-US" dirty="0">
              <a:solidFill>
                <a:srgbClr val="0F1114"/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b="0" i="0" dirty="0">
                <a:solidFill>
                  <a:srgbClr val="0F1114"/>
                </a:solidFill>
                <a:effectLst/>
                <a:latin typeface="Source Sans Pro" panose="020B0503030403020204" pitchFamily="34" charset="0"/>
              </a:rPr>
              <a:t>Python …….. one of the world’s most popular languages, adaptable to numerous settings with solid community support.</a:t>
            </a:r>
          </a:p>
          <a:p>
            <a:pPr algn="just"/>
            <a:endParaRPr lang="en-US" dirty="0">
              <a:solidFill>
                <a:srgbClr val="0F1114"/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A programming language …………….. a way for programmers (developers) to communicate with computers.</a:t>
            </a:r>
          </a:p>
          <a:p>
            <a:pPr algn="just"/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pPr algn="just"/>
            <a:endParaRPr lang="en-US" b="0" i="0" dirty="0">
              <a:solidFill>
                <a:srgbClr val="0F1114"/>
              </a:solidFill>
              <a:effectLst/>
              <a:latin typeface="Source Sans Pro" panose="020B0503030403020204" pitchFamily="34" charset="0"/>
            </a:endParaRPr>
          </a:p>
          <a:p>
            <a:pPr algn="just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Haskell, Clojure, Lisp and Scala ………….. the languages supporting this paradigm. </a:t>
            </a:r>
          </a:p>
          <a:p>
            <a:pPr algn="just"/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pPr algn="just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To summarize, logical programming …………. a secure and flexible approach to solving problems in computer programming. It ………………. suitable for every type of problem. It 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……………………….</a:t>
            </a: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a valuable tool for a few applications as well. One of the most popular programming languages 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………………..</a:t>
            </a: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 Prolog which consists of a set of facts and rules to describe a problem and reason about it. </a:t>
            </a:r>
            <a:endParaRPr lang="en-US" dirty="0">
              <a:solidFill>
                <a:srgbClr val="0F1114"/>
              </a:solidFill>
              <a:latin typeface="Source Sans Pro" panose="020B0503030403020204" pitchFamily="34" charset="0"/>
            </a:endParaRPr>
          </a:p>
          <a:p>
            <a:endParaRPr lang="en-US" dirty="0">
              <a:solidFill>
                <a:srgbClr val="0F1114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12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7D240DB-9014-6E01-0A44-0C72B6F9B9A5}"/>
              </a:ext>
            </a:extLst>
          </p:cNvPr>
          <p:cNvSpPr txBox="1"/>
          <p:nvPr/>
        </p:nvSpPr>
        <p:spPr>
          <a:xfrm>
            <a:off x="987778" y="865200"/>
            <a:ext cx="1021644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What </a:t>
            </a:r>
            <a:r>
              <a:rPr lang="en-US" sz="2800" dirty="0">
                <a:solidFill>
                  <a:srgbClr val="1F1F1F"/>
                </a:solidFill>
                <a:latin typeface="Google Sans"/>
              </a:rPr>
              <a:t>…………………….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 the full meaning of computing?</a:t>
            </a:r>
          </a:p>
          <a:p>
            <a:pPr algn="just"/>
            <a:endParaRPr lang="en-US" sz="2800" dirty="0">
              <a:solidFill>
                <a:srgbClr val="1F1F1F"/>
              </a:solidFill>
              <a:latin typeface="Google Sans"/>
            </a:endParaRPr>
          </a:p>
          <a:p>
            <a:pPr algn="just"/>
            <a:r>
              <a:rPr lang="en-US" sz="2800" b="0" i="0" dirty="0">
                <a:solidFill>
                  <a:srgbClr val="474747"/>
                </a:solidFill>
                <a:effectLst/>
                <a:latin typeface="Google Sans"/>
              </a:rPr>
              <a:t>In computing, a word …………………. 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the natural unit of data used by a particular processor design</a:t>
            </a:r>
            <a:r>
              <a:rPr lang="en-US" sz="2800" b="0" i="0" dirty="0">
                <a:solidFill>
                  <a:srgbClr val="474747"/>
                </a:solidFill>
                <a:effectLst/>
                <a:latin typeface="Google Sans"/>
              </a:rPr>
              <a:t>. A word ………………….. a fixed-sized piece of data handled as a unit by the instruction set or the hardware of the processor.</a:t>
            </a:r>
          </a:p>
          <a:p>
            <a:pPr algn="just"/>
            <a:endParaRPr lang="en-US" sz="2800" dirty="0">
              <a:solidFill>
                <a:srgbClr val="474747"/>
              </a:solidFill>
              <a:latin typeface="Google Sans"/>
            </a:endParaRPr>
          </a:p>
          <a:p>
            <a:pPr algn="just"/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What …………………. an example of computing?</a:t>
            </a:r>
          </a:p>
          <a:p>
            <a:pPr algn="just"/>
            <a:endParaRPr lang="en-US" sz="2800" dirty="0">
              <a:solidFill>
                <a:srgbClr val="1F1F1F"/>
              </a:solidFill>
              <a:latin typeface="Google Sans"/>
            </a:endParaRPr>
          </a:p>
          <a:p>
            <a:pPr algn="just"/>
            <a:r>
              <a:rPr lang="en-US" sz="2800" b="0" i="0" dirty="0">
                <a:solidFill>
                  <a:srgbClr val="474747"/>
                </a:solidFill>
                <a:effectLst/>
                <a:latin typeface="Google Sans"/>
              </a:rPr>
              <a:t>Computing technology …………………… ubiquitous, in the form of 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computers, tablets, smartphones, the web, cloud computing, email, text messages, social media</a:t>
            </a:r>
            <a:r>
              <a:rPr lang="en-US" sz="2800" b="0" i="0" dirty="0">
                <a:solidFill>
                  <a:srgbClr val="474747"/>
                </a:solidFill>
                <a:effectLst/>
                <a:latin typeface="Google Sans"/>
              </a:rPr>
              <a:t>, and much more.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1465964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0870" b="34708"/>
          <a:stretch/>
        </p:blipFill>
        <p:spPr>
          <a:xfrm>
            <a:off x="1406998" y="522620"/>
            <a:ext cx="9114736" cy="235310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33099" b="44861"/>
          <a:stretch/>
        </p:blipFill>
        <p:spPr>
          <a:xfrm>
            <a:off x="137491" y="3093357"/>
            <a:ext cx="12054509" cy="24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4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50760" y="450760"/>
            <a:ext cx="9941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Los tiempos verbales denotan el momento de la acción.  Ellos son: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40913" y="4095481"/>
            <a:ext cx="115108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400" b="1" i="1" dirty="0"/>
              <a:t>Presente simple</a:t>
            </a:r>
            <a:r>
              <a:rPr lang="es-ES" sz="2400" dirty="0"/>
              <a:t>: se utiliza para denotar hechos científicos, verdades universales y las </a:t>
            </a:r>
          </a:p>
          <a:p>
            <a:r>
              <a:rPr lang="es-ES" sz="2400" dirty="0"/>
              <a:t>actividades realizadas a diario.</a:t>
            </a:r>
          </a:p>
          <a:p>
            <a:endParaRPr lang="es-E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i="1" dirty="0" err="1"/>
              <a:t>Presente</a:t>
            </a:r>
            <a:r>
              <a:rPr lang="en-US" sz="2400" b="1" i="1" dirty="0"/>
              <a:t> Continuo</a:t>
            </a:r>
            <a:r>
              <a:rPr lang="en-US" sz="2400" dirty="0"/>
              <a:t>:</a:t>
            </a:r>
            <a:r>
              <a:rPr lang="es-ES" sz="2400" dirty="0"/>
              <a:t>Se utiliza para expresar una acción que tiene lugar en el momento </a:t>
            </a:r>
          </a:p>
          <a:p>
            <a:r>
              <a:rPr lang="es-ES" sz="2400" dirty="0"/>
              <a:t>de hablar.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1187397"/>
            <a:ext cx="12193057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49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586" t="24705" r="23850" b="12657"/>
          <a:stretch/>
        </p:blipFill>
        <p:spPr>
          <a:xfrm>
            <a:off x="132521" y="742122"/>
            <a:ext cx="5314121" cy="502257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431234" y="0"/>
            <a:ext cx="2528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i="1" dirty="0"/>
              <a:t>Afirmación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4453" t="23817" r="15409" b="12987"/>
          <a:stretch/>
        </p:blipFill>
        <p:spPr>
          <a:xfrm>
            <a:off x="6082748" y="742122"/>
            <a:ext cx="5764695" cy="502257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646505" y="34236"/>
            <a:ext cx="2194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i="1" dirty="0"/>
              <a:t>Negación</a:t>
            </a:r>
          </a:p>
        </p:txBody>
      </p:sp>
    </p:spTree>
    <p:extLst>
      <p:ext uri="{BB962C8B-B14F-4D97-AF65-F5344CB8AC3E}">
        <p14:creationId xmlns:p14="http://schemas.microsoft.com/office/powerpoint/2010/main" val="1281704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59" y="231820"/>
            <a:ext cx="10947042" cy="604220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662" y="4121239"/>
            <a:ext cx="3041113" cy="20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1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0498" y="275682"/>
            <a:ext cx="1111336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POWER magazine </a:t>
            </a:r>
            <a:r>
              <a:rPr lang="en-US" sz="2800" b="1" i="1" dirty="0">
                <a:solidFill>
                  <a:srgbClr val="C00000"/>
                </a:solidFill>
              </a:rPr>
              <a:t>was</a:t>
            </a:r>
            <a:r>
              <a:rPr lang="en-US" sz="2800" b="1" i="1" dirty="0">
                <a:solidFill>
                  <a:srgbClr val="00B0F0"/>
                </a:solidFill>
              </a:rPr>
              <a:t> </a:t>
            </a:r>
            <a:r>
              <a:rPr lang="en-US" sz="2800" b="1" i="1" dirty="0"/>
              <a:t>launched in 1882, just as the world </a:t>
            </a:r>
            <a:r>
              <a:rPr lang="en-US" sz="2800" b="1" i="1" dirty="0">
                <a:solidFill>
                  <a:srgbClr val="C00000"/>
                </a:solidFill>
              </a:rPr>
              <a:t>was</a:t>
            </a:r>
            <a:r>
              <a:rPr lang="en-US" sz="2800" b="1" i="1" dirty="0"/>
              <a:t> beginn</a:t>
            </a:r>
            <a:r>
              <a:rPr lang="en-US" sz="2800" b="1" i="1" dirty="0">
                <a:solidFill>
                  <a:srgbClr val="C00000"/>
                </a:solidFill>
              </a:rPr>
              <a:t>ing</a:t>
            </a:r>
            <a:r>
              <a:rPr lang="en-US" sz="2800" b="1" i="1" dirty="0"/>
              <a:t> </a:t>
            </a:r>
          </a:p>
          <a:p>
            <a:r>
              <a:rPr lang="en-US" sz="2800" b="1" i="1" dirty="0"/>
              <a:t>to grasp the implications of a new, versatile form of energy: electricity.</a:t>
            </a:r>
          </a:p>
          <a:p>
            <a:endParaRPr lang="en-US" sz="2800" b="1" i="1" dirty="0"/>
          </a:p>
          <a:p>
            <a:r>
              <a:rPr lang="es-ES" sz="2800" b="1" i="1" dirty="0">
                <a:solidFill>
                  <a:srgbClr val="00B0F0"/>
                </a:solidFill>
              </a:rPr>
              <a:t>La revista POWER se lanzó en 1882, justo cuando el mundo comenzaba a </a:t>
            </a:r>
          </a:p>
          <a:p>
            <a:r>
              <a:rPr lang="es-ES" sz="2800" b="1" i="1" dirty="0">
                <a:solidFill>
                  <a:srgbClr val="00B0F0"/>
                </a:solidFill>
              </a:rPr>
              <a:t>comprender las implicaciones de una nueva y versátil forma de energía: </a:t>
            </a:r>
          </a:p>
          <a:p>
            <a:r>
              <a:rPr lang="es-ES" sz="2800" b="1" i="1" dirty="0">
                <a:solidFill>
                  <a:srgbClr val="00B0F0"/>
                </a:solidFill>
              </a:rPr>
              <a:t>la electricidad.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10498" y="2953338"/>
            <a:ext cx="12101454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In the 1920s, another technological boost came with the advent of </a:t>
            </a:r>
          </a:p>
          <a:p>
            <a:r>
              <a:rPr lang="en-US" sz="2800" b="1" i="1" dirty="0"/>
              <a:t>once-through boiler applications and reheat steam power plants, along with </a:t>
            </a:r>
          </a:p>
          <a:p>
            <a:r>
              <a:rPr lang="en-US" sz="2800" b="1" i="1" dirty="0"/>
              <a:t>the Benson steam generator, which </a:t>
            </a:r>
            <a:r>
              <a:rPr lang="en-US" sz="2800" b="1" i="1" dirty="0">
                <a:solidFill>
                  <a:srgbClr val="C00000"/>
                </a:solidFill>
              </a:rPr>
              <a:t>was built </a:t>
            </a:r>
            <a:r>
              <a:rPr lang="en-US" sz="2800" b="1" i="1" dirty="0"/>
              <a:t>in 1927. </a:t>
            </a:r>
          </a:p>
          <a:p>
            <a:endParaRPr lang="en-US" sz="2800" b="1" i="1" dirty="0"/>
          </a:p>
          <a:p>
            <a:r>
              <a:rPr lang="es-ES" sz="2400" b="1" i="1" dirty="0">
                <a:solidFill>
                  <a:srgbClr val="00B0F0"/>
                </a:solidFill>
              </a:rPr>
              <a:t>En la década de 1920, se produjo otro impulso tecnológico con el advenimiento </a:t>
            </a:r>
          </a:p>
          <a:p>
            <a:r>
              <a:rPr lang="es-ES" sz="2400" b="1" i="1" dirty="0">
                <a:solidFill>
                  <a:srgbClr val="00B0F0"/>
                </a:solidFill>
              </a:rPr>
              <a:t>de las aplicaciones de calderas de un solo paso y las plantas de energía de </a:t>
            </a:r>
          </a:p>
          <a:p>
            <a:r>
              <a:rPr lang="es-ES" sz="2400" b="1" i="1" dirty="0">
                <a:solidFill>
                  <a:srgbClr val="00B0F0"/>
                </a:solidFill>
              </a:rPr>
              <a:t>recalentamiento de vapor, junto con el generador de vapor </a:t>
            </a:r>
            <a:r>
              <a:rPr lang="es-ES" sz="2400" b="1" i="1" dirty="0" err="1">
                <a:solidFill>
                  <a:srgbClr val="00B0F0"/>
                </a:solidFill>
              </a:rPr>
              <a:t>Benson</a:t>
            </a:r>
            <a:r>
              <a:rPr lang="es-ES" sz="2400" b="1" i="1" dirty="0">
                <a:solidFill>
                  <a:srgbClr val="00B0F0"/>
                </a:solidFill>
              </a:rPr>
              <a:t>, que se construyó en 1927.</a:t>
            </a:r>
          </a:p>
        </p:txBody>
      </p:sp>
    </p:spTree>
    <p:extLst>
      <p:ext uri="{BB962C8B-B14F-4D97-AF65-F5344CB8AC3E}">
        <p14:creationId xmlns:p14="http://schemas.microsoft.com/office/powerpoint/2010/main" val="3753427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54547" y="476518"/>
            <a:ext cx="1207683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But it </a:t>
            </a:r>
            <a:r>
              <a:rPr lang="en-US" sz="2800" b="1" dirty="0">
                <a:solidFill>
                  <a:srgbClr val="C00000"/>
                </a:solidFill>
              </a:rPr>
              <a:t>wasn’t</a:t>
            </a:r>
            <a:r>
              <a:rPr lang="en-US" sz="2800" b="1" dirty="0"/>
              <a:t> until two thousand years later, in the 1600s, that English physician </a:t>
            </a:r>
          </a:p>
          <a:p>
            <a:r>
              <a:rPr lang="en-US" sz="2800" b="1" dirty="0"/>
              <a:t>and physicist William Gilbert published the first theories about electricity in </a:t>
            </a:r>
          </a:p>
          <a:p>
            <a:r>
              <a:rPr lang="en-US" sz="2800" b="1" dirty="0"/>
              <a:t>his book, </a:t>
            </a:r>
            <a:r>
              <a:rPr lang="en-US" sz="2800" b="1" i="1" dirty="0"/>
              <a:t>De </a:t>
            </a:r>
            <a:r>
              <a:rPr lang="en-US" sz="2800" b="1" i="1" dirty="0" err="1"/>
              <a:t>Magnete</a:t>
            </a:r>
            <a:r>
              <a:rPr lang="en-US" sz="2800" b="1" dirty="0"/>
              <a:t>.</a:t>
            </a:r>
          </a:p>
          <a:p>
            <a:endParaRPr lang="en-US" sz="2800" b="1" dirty="0"/>
          </a:p>
          <a:p>
            <a:r>
              <a:rPr lang="es-ES" sz="2800" b="1" i="1" dirty="0">
                <a:solidFill>
                  <a:srgbClr val="0070C0"/>
                </a:solidFill>
              </a:rPr>
              <a:t>Pero no fue hasta dos mil años después, en el siglo XVII, que el médico y físico </a:t>
            </a:r>
          </a:p>
          <a:p>
            <a:r>
              <a:rPr lang="es-ES" sz="2800" b="1" i="1" dirty="0">
                <a:solidFill>
                  <a:srgbClr val="0070C0"/>
                </a:solidFill>
              </a:rPr>
              <a:t>inglés William Gilbert publicó las primeras teorías sobre la electricidad en su</a:t>
            </a:r>
          </a:p>
          <a:p>
            <a:r>
              <a:rPr lang="es-ES" sz="2800" b="1" i="1" dirty="0">
                <a:solidFill>
                  <a:srgbClr val="0070C0"/>
                </a:solidFill>
              </a:rPr>
              <a:t> libro, De </a:t>
            </a:r>
            <a:r>
              <a:rPr lang="es-ES" sz="2800" b="1" i="1" dirty="0" err="1">
                <a:solidFill>
                  <a:srgbClr val="0070C0"/>
                </a:solidFill>
              </a:rPr>
              <a:t>Magnete</a:t>
            </a:r>
            <a:r>
              <a:rPr lang="es-ES" sz="2800" b="1" i="1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31304" y="4002157"/>
            <a:ext cx="83042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glow </a:t>
            </a:r>
            <a:r>
              <a:rPr lang="en-US" sz="2800" b="1" dirty="0">
                <a:solidFill>
                  <a:srgbClr val="C00000"/>
                </a:solidFill>
              </a:rPr>
              <a:t>was </a:t>
            </a:r>
            <a:r>
              <a:rPr lang="en-US" sz="2800" b="1" dirty="0"/>
              <a:t>bright enough to read by</a:t>
            </a:r>
          </a:p>
          <a:p>
            <a:endParaRPr lang="en-US" sz="2800" b="1" dirty="0"/>
          </a:p>
          <a:p>
            <a:r>
              <a:rPr lang="es-ES" sz="2800" b="1" i="1" dirty="0">
                <a:solidFill>
                  <a:srgbClr val="0070C0"/>
                </a:solidFill>
              </a:rPr>
              <a:t>El resplandor era lo suficientemente brillante para leer</a:t>
            </a:r>
          </a:p>
        </p:txBody>
      </p:sp>
    </p:spTree>
    <p:extLst>
      <p:ext uri="{BB962C8B-B14F-4D97-AF65-F5344CB8AC3E}">
        <p14:creationId xmlns:p14="http://schemas.microsoft.com/office/powerpoint/2010/main" val="2105056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54547" y="425003"/>
            <a:ext cx="1208773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Though these initial solar panels </a:t>
            </a:r>
            <a:r>
              <a:rPr lang="en-US" sz="2800" b="1" i="1" dirty="0">
                <a:solidFill>
                  <a:srgbClr val="FF0000"/>
                </a:solidFill>
              </a:rPr>
              <a:t>were </a:t>
            </a:r>
            <a:r>
              <a:rPr lang="en-US" sz="2800" dirty="0"/>
              <a:t>too inefficient for even simple electric</a:t>
            </a:r>
          </a:p>
          <a:p>
            <a:r>
              <a:rPr lang="en-US" sz="2800" dirty="0"/>
              <a:t> devices they </a:t>
            </a:r>
            <a:r>
              <a:rPr lang="en-US" sz="2800" b="1" i="1" dirty="0">
                <a:solidFill>
                  <a:srgbClr val="FF0000"/>
                </a:solidFill>
              </a:rPr>
              <a:t>were used </a:t>
            </a:r>
            <a:r>
              <a:rPr lang="en-US" sz="2800" dirty="0"/>
              <a:t>as an instrument to measure light.</a:t>
            </a:r>
          </a:p>
          <a:p>
            <a:endParaRPr lang="en-US" sz="2800" dirty="0"/>
          </a:p>
          <a:p>
            <a:r>
              <a:rPr lang="es-ES" sz="2800" b="1" i="1" dirty="0">
                <a:solidFill>
                  <a:srgbClr val="0070C0"/>
                </a:solidFill>
              </a:rPr>
              <a:t>Aunque estos paneles solares iniciales </a:t>
            </a:r>
            <a:r>
              <a:rPr lang="es-ES" sz="2800" b="1" i="1" dirty="0">
                <a:solidFill>
                  <a:srgbClr val="FF0000"/>
                </a:solidFill>
              </a:rPr>
              <a:t>eran</a:t>
            </a:r>
            <a:r>
              <a:rPr lang="es-ES" sz="2800" b="1" i="1" dirty="0">
                <a:solidFill>
                  <a:srgbClr val="0070C0"/>
                </a:solidFill>
              </a:rPr>
              <a:t> demasiado ineficientes incluso para </a:t>
            </a:r>
          </a:p>
          <a:p>
            <a:r>
              <a:rPr lang="es-ES" sz="2800" b="1" i="1" dirty="0">
                <a:solidFill>
                  <a:srgbClr val="0070C0"/>
                </a:solidFill>
              </a:rPr>
              <a:t>dispositivos eléctricos simples, </a:t>
            </a:r>
            <a:r>
              <a:rPr lang="es-ES" sz="2800" b="1" i="1" dirty="0">
                <a:solidFill>
                  <a:srgbClr val="FF0000"/>
                </a:solidFill>
              </a:rPr>
              <a:t>se usaron </a:t>
            </a:r>
            <a:r>
              <a:rPr lang="es-ES" sz="2800" b="1" i="1" dirty="0">
                <a:solidFill>
                  <a:srgbClr val="0070C0"/>
                </a:solidFill>
              </a:rPr>
              <a:t>como instrumento para medir la luz.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322" y="3194747"/>
            <a:ext cx="4932608" cy="29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05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09" y="194725"/>
            <a:ext cx="11019083" cy="59227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749" y="4145776"/>
            <a:ext cx="3180143" cy="197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63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7418"/>
          <a:stretch/>
        </p:blipFill>
        <p:spPr>
          <a:xfrm>
            <a:off x="1063538" y="425002"/>
            <a:ext cx="9892090" cy="51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52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41667" y="540913"/>
            <a:ext cx="118743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ambition is huge. </a:t>
            </a:r>
            <a:r>
              <a:rPr lang="en-US" sz="2400" b="1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2050, Europe </a:t>
            </a:r>
            <a:r>
              <a:rPr lang="en-US" sz="2400" b="1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 be </a:t>
            </a:r>
            <a:r>
              <a:rPr lang="en-US" sz="2400" b="1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world’s first climate-neutral continent</a:t>
            </a:r>
            <a:r>
              <a:rPr lang="en-US" sz="2400" b="1" dirty="0"/>
              <a:t>. To achieve this, renewable generation will need to replace the electricity currently produced using fossil fuels.</a:t>
            </a:r>
          </a:p>
          <a:p>
            <a:endParaRPr lang="en-US" sz="2400" b="1" dirty="0"/>
          </a:p>
          <a:p>
            <a:r>
              <a:rPr lang="es-ES" sz="2400" b="1" i="1" dirty="0">
                <a:solidFill>
                  <a:srgbClr val="00B0F0"/>
                </a:solidFill>
              </a:rPr>
              <a:t>La ambición es enorme. Para 2050, Europa </a:t>
            </a:r>
            <a:r>
              <a:rPr lang="es-ES" sz="2400" b="1" i="1" dirty="0">
                <a:solidFill>
                  <a:srgbClr val="FF0000"/>
                </a:solidFill>
              </a:rPr>
              <a:t>será </a:t>
            </a:r>
            <a:r>
              <a:rPr lang="es-ES" sz="2400" b="1" i="1" dirty="0">
                <a:solidFill>
                  <a:srgbClr val="00B0F0"/>
                </a:solidFill>
              </a:rPr>
              <a:t>el primer continente climáticamente neutro del mundo. Para lograr esto, la generación renovable deberá reemplazar la electricidad que se produce actualmente con combustibles fósiles.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41667" y="3451538"/>
            <a:ext cx="113526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Let's imagine it's 2050. Renewables </a:t>
            </a:r>
            <a:r>
              <a:rPr lang="en-US" sz="2400" b="1" i="1" dirty="0">
                <a:solidFill>
                  <a:srgbClr val="FF0000"/>
                </a:solidFill>
              </a:rPr>
              <a:t>will be </a:t>
            </a:r>
            <a:r>
              <a:rPr lang="en-US" sz="2400" b="1" dirty="0"/>
              <a:t>the primary source of electricity generation, </a:t>
            </a:r>
          </a:p>
          <a:p>
            <a:r>
              <a:rPr lang="en-US" sz="2400" b="1" dirty="0"/>
              <a:t>much of it from offshore wind farms and solar plants. </a:t>
            </a:r>
          </a:p>
          <a:p>
            <a:endParaRPr lang="en-US" sz="2400" b="1" dirty="0"/>
          </a:p>
          <a:p>
            <a:r>
              <a:rPr lang="es-ES" sz="2400" b="1" i="1" dirty="0">
                <a:solidFill>
                  <a:srgbClr val="0070C0"/>
                </a:solidFill>
              </a:rPr>
              <a:t>Imaginemos que estamos en 2050. Las energías renovables </a:t>
            </a:r>
            <a:r>
              <a:rPr lang="es-ES" sz="2400" b="1" i="1" dirty="0">
                <a:solidFill>
                  <a:srgbClr val="FF0000"/>
                </a:solidFill>
              </a:rPr>
              <a:t>serán</a:t>
            </a:r>
            <a:r>
              <a:rPr lang="es-ES" sz="2400" b="1" i="1" dirty="0">
                <a:solidFill>
                  <a:srgbClr val="0070C0"/>
                </a:solidFill>
              </a:rPr>
              <a:t> la principal fuente de </a:t>
            </a:r>
          </a:p>
          <a:p>
            <a:r>
              <a:rPr lang="es-ES" sz="2400" b="1" i="1" dirty="0">
                <a:solidFill>
                  <a:srgbClr val="0070C0"/>
                </a:solidFill>
              </a:rPr>
              <a:t>generación de electricidad, en gran parte de parques eólicos marinos y plantas solares.</a:t>
            </a:r>
          </a:p>
        </p:txBody>
      </p:sp>
    </p:spTree>
    <p:extLst>
      <p:ext uri="{BB962C8B-B14F-4D97-AF65-F5344CB8AC3E}">
        <p14:creationId xmlns:p14="http://schemas.microsoft.com/office/powerpoint/2010/main" val="1611091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21368" y="338396"/>
            <a:ext cx="1191351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 has a steep history in electrification, going back over 100 years. Charles </a:t>
            </a:r>
          </a:p>
          <a:p>
            <a:r>
              <a:rPr lang="en-US" sz="2800" dirty="0"/>
              <a:t>Steinmetz, founder of GE’s research center, claimed in 1917, “I believe the </a:t>
            </a:r>
          </a:p>
          <a:p>
            <a:r>
              <a:rPr lang="en-US" sz="2800" dirty="0"/>
              <a:t>Electric </a:t>
            </a:r>
            <a:r>
              <a:rPr lang="en-US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 be </a:t>
            </a:r>
            <a:r>
              <a:rPr lang="en-US" sz="2800" dirty="0"/>
              <a:t>the car of the future on account of its simplicity of operation </a:t>
            </a:r>
          </a:p>
          <a:p>
            <a:r>
              <a:rPr lang="en-US" sz="2800" dirty="0"/>
              <a:t>and reliability.” 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s-ES" sz="2800" dirty="0">
                <a:solidFill>
                  <a:srgbClr val="00B0F0"/>
                </a:solidFill>
              </a:rPr>
              <a:t>GE tiene una larga trayectoria en electrificación, que se remonta a más de 100</a:t>
            </a:r>
          </a:p>
          <a:p>
            <a:r>
              <a:rPr lang="es-ES" sz="2800" dirty="0">
                <a:solidFill>
                  <a:srgbClr val="00B0F0"/>
                </a:solidFill>
              </a:rPr>
              <a:t> años. Charles </a:t>
            </a:r>
            <a:r>
              <a:rPr lang="es-ES" sz="2800" dirty="0" err="1">
                <a:solidFill>
                  <a:srgbClr val="00B0F0"/>
                </a:solidFill>
              </a:rPr>
              <a:t>Steinmetz</a:t>
            </a:r>
            <a:r>
              <a:rPr lang="es-ES" sz="2800" dirty="0">
                <a:solidFill>
                  <a:srgbClr val="00B0F0"/>
                </a:solidFill>
              </a:rPr>
              <a:t>, fundador del centro de investigación de GE, afirmó en </a:t>
            </a:r>
          </a:p>
          <a:p>
            <a:r>
              <a:rPr lang="es-ES" sz="2800" dirty="0">
                <a:solidFill>
                  <a:srgbClr val="00B0F0"/>
                </a:solidFill>
              </a:rPr>
              <a:t>1917: "Creo que el eléctrico </a:t>
            </a:r>
            <a:r>
              <a:rPr lang="es-ES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será </a:t>
            </a:r>
            <a:r>
              <a:rPr lang="es-ES" sz="2800" dirty="0">
                <a:solidFill>
                  <a:srgbClr val="00B0F0"/>
                </a:solidFill>
              </a:rPr>
              <a:t>el automóvil del futuro debido a su simplicidad </a:t>
            </a:r>
          </a:p>
          <a:p>
            <a:r>
              <a:rPr lang="es-ES" sz="2800" dirty="0">
                <a:solidFill>
                  <a:srgbClr val="00B0F0"/>
                </a:solidFill>
              </a:rPr>
              <a:t>de funcionamiento y confiabilidad".</a:t>
            </a:r>
          </a:p>
        </p:txBody>
      </p:sp>
    </p:spTree>
    <p:extLst>
      <p:ext uri="{BB962C8B-B14F-4D97-AF65-F5344CB8AC3E}">
        <p14:creationId xmlns:p14="http://schemas.microsoft.com/office/powerpoint/2010/main" val="2288178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378039" y="1017431"/>
            <a:ext cx="73070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How expensive </a:t>
            </a:r>
            <a:r>
              <a:rPr lang="en-US" sz="2800" b="1" i="1" dirty="0">
                <a:solidFill>
                  <a:srgbClr val="FF0000"/>
                </a:solidFill>
              </a:rPr>
              <a:t>will</a:t>
            </a:r>
            <a:r>
              <a:rPr lang="en-US" sz="2800" b="1" i="1" dirty="0"/>
              <a:t> it </a:t>
            </a:r>
            <a:r>
              <a:rPr lang="en-US" sz="2800" b="1" i="1" dirty="0">
                <a:solidFill>
                  <a:srgbClr val="FF0000"/>
                </a:solidFill>
              </a:rPr>
              <a:t>be</a:t>
            </a:r>
            <a:r>
              <a:rPr lang="en-US" sz="2800" b="1" i="1" dirty="0"/>
              <a:t> to install a solar panel?</a:t>
            </a:r>
          </a:p>
          <a:p>
            <a:endParaRPr lang="en-US" sz="2800" b="1" i="1" dirty="0"/>
          </a:p>
          <a:p>
            <a:r>
              <a:rPr lang="es-ES" sz="2800" b="1" i="1" dirty="0">
                <a:solidFill>
                  <a:srgbClr val="00B0F0"/>
                </a:solidFill>
              </a:rPr>
              <a:t>¿cuán costoso será instalar un panel solar?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49" y="2628900"/>
            <a:ext cx="6318429" cy="3538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34999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0304" y="1674253"/>
            <a:ext cx="1140748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2800" b="1" dirty="0"/>
              <a:t>Pasado simple: </a:t>
            </a:r>
            <a:r>
              <a:rPr lang="es-ES" sz="2400" dirty="0"/>
              <a:t>Se usa para indicar una acción completada en el pasado. A menudo </a:t>
            </a:r>
          </a:p>
          <a:p>
            <a:r>
              <a:rPr lang="es-ES" sz="2400" dirty="0"/>
              <a:t>ocurre con adverbio de tiempo. A veces se usa sin un adverbio de tiempo. También sirve </a:t>
            </a:r>
          </a:p>
          <a:p>
            <a:r>
              <a:rPr lang="es-ES" sz="2400" dirty="0"/>
              <a:t>para expresar hábitos pasados.</a:t>
            </a:r>
            <a:r>
              <a:rPr lang="en-US" sz="2400" dirty="0"/>
              <a:t> </a:t>
            </a:r>
            <a:endParaRPr lang="es-ES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80304" y="3229051"/>
            <a:ext cx="1213024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800" b="1" dirty="0"/>
              <a:t>Pasado continuo</a:t>
            </a:r>
            <a:r>
              <a:rPr lang="es-ES" sz="2400" dirty="0"/>
              <a:t>: Se usa para denotar una acción que está sucediendo en algún momento </a:t>
            </a:r>
          </a:p>
          <a:p>
            <a:r>
              <a:rPr lang="es-ES" sz="2400" dirty="0"/>
              <a:t>en el pasado.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80304" y="4221334"/>
            <a:ext cx="1180611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800" b="1" dirty="0"/>
              <a:t>Futuro simple: </a:t>
            </a:r>
            <a:r>
              <a:rPr lang="es-ES" sz="2400" dirty="0"/>
              <a:t>Este tiempo nos habla de una acción que aún no ha ocurrido y ocurrirá</a:t>
            </a:r>
          </a:p>
          <a:p>
            <a:r>
              <a:rPr lang="es-ES" sz="2400" dirty="0"/>
              <a:t> después en el futuro.</a:t>
            </a:r>
          </a:p>
          <a:p>
            <a:endParaRPr lang="es-E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800" b="1" dirty="0"/>
              <a:t>Futuro continuo</a:t>
            </a:r>
            <a:r>
              <a:rPr lang="es-ES" sz="2400" b="1" dirty="0"/>
              <a:t>: </a:t>
            </a:r>
            <a:r>
              <a:rPr lang="es-ES" sz="2400" dirty="0"/>
              <a:t>Se utiliza para expresar una acción en curso o continuada en el futuro.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548" t="13951" r="6197" b="78405"/>
          <a:stretch/>
        </p:blipFill>
        <p:spPr>
          <a:xfrm>
            <a:off x="2987899" y="412137"/>
            <a:ext cx="5177307" cy="80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57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665927" y="399245"/>
            <a:ext cx="663931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b="1" dirty="0"/>
              <a:t>El verbo </a:t>
            </a:r>
            <a:r>
              <a:rPr lang="es-ES" sz="8800" b="1" i="1" dirty="0" err="1"/>
              <a:t>to</a:t>
            </a:r>
            <a:r>
              <a:rPr lang="es-ES" sz="8800" b="1" i="1" dirty="0"/>
              <a:t> be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56291" b="14413"/>
          <a:stretch/>
        </p:blipFill>
        <p:spPr>
          <a:xfrm>
            <a:off x="1618744" y="2653049"/>
            <a:ext cx="8733684" cy="191895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584879" y="1603090"/>
            <a:ext cx="2502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rgbClr val="0070C0"/>
                </a:solidFill>
              </a:rPr>
              <a:t>(Ser o estar)</a:t>
            </a:r>
          </a:p>
        </p:txBody>
      </p:sp>
    </p:spTree>
    <p:extLst>
      <p:ext uri="{BB962C8B-B14F-4D97-AF65-F5344CB8AC3E}">
        <p14:creationId xmlns:p14="http://schemas.microsoft.com/office/powerpoint/2010/main" val="103810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32940" y="458413"/>
            <a:ext cx="118018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/>
              <a:t>                             USOS DEL VERBO </a:t>
            </a:r>
            <a:r>
              <a:rPr lang="es-ES" sz="3600" b="1" i="1" dirty="0"/>
              <a:t>TO BE </a:t>
            </a:r>
          </a:p>
          <a:p>
            <a:endParaRPr lang="es-ES" sz="3600" i="1" dirty="0"/>
          </a:p>
          <a:p>
            <a:r>
              <a:rPr lang="es-ES" sz="2400" dirty="0"/>
              <a:t>Este verbo tiene varios usos y variaciones en comparación con el uso que se le da en español,</a:t>
            </a:r>
          </a:p>
          <a:p>
            <a:r>
              <a:rPr lang="es-ES" sz="2400" dirty="0"/>
              <a:t>a continuación se presentan sus usos y variaciones:</a:t>
            </a:r>
          </a:p>
          <a:p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232940" y="2563456"/>
            <a:ext cx="959692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2400" b="1" dirty="0"/>
              <a:t>Para identificar un objeto o expresar la profesión: </a:t>
            </a:r>
          </a:p>
          <a:p>
            <a:r>
              <a:rPr lang="es-ES" sz="2400" dirty="0"/>
              <a:t>En este uso se usa un sustantivo después del verbo </a:t>
            </a:r>
            <a:r>
              <a:rPr lang="es-ES" sz="2400" dirty="0" err="1"/>
              <a:t>to</a:t>
            </a:r>
            <a:r>
              <a:rPr lang="es-ES" sz="2400" dirty="0"/>
              <a:t> be.</a:t>
            </a:r>
          </a:p>
          <a:p>
            <a:endParaRPr lang="es-ES" sz="2400" dirty="0"/>
          </a:p>
          <a:p>
            <a:r>
              <a:rPr lang="es-ES" sz="2400" dirty="0"/>
              <a:t>I </a:t>
            </a:r>
            <a:r>
              <a:rPr lang="es-E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</a:t>
            </a:r>
            <a:r>
              <a:rPr lang="es-ES" sz="2400" dirty="0"/>
              <a:t> a </a:t>
            </a:r>
            <a:r>
              <a:rPr lang="es-ES" sz="2400" dirty="0" err="1"/>
              <a:t>programmer</a:t>
            </a:r>
            <a:r>
              <a:rPr lang="es-ES" sz="2400" dirty="0"/>
              <a:t>. (Soy un programador)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r>
              <a:rPr lang="es-ES" sz="2400" dirty="0"/>
              <a:t>                           </a:t>
            </a:r>
          </a:p>
          <a:p>
            <a:r>
              <a:rPr lang="es-ES" sz="2400" dirty="0"/>
              <a:t>                             </a:t>
            </a:r>
            <a:r>
              <a:rPr lang="es-ES" sz="2400" dirty="0" err="1"/>
              <a:t>It</a:t>
            </a:r>
            <a:r>
              <a:rPr lang="es-ES" sz="2400" dirty="0"/>
              <a:t> </a:t>
            </a:r>
            <a:r>
              <a:rPr lang="es-ES" sz="24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es-ES" sz="2400" dirty="0"/>
              <a:t> a </a:t>
            </a:r>
            <a:r>
              <a:rPr lang="es-ES" sz="2400" dirty="0" err="1"/>
              <a:t>programming</a:t>
            </a:r>
            <a:r>
              <a:rPr lang="es-ES" sz="2400" dirty="0"/>
              <a:t> </a:t>
            </a:r>
            <a:r>
              <a:rPr lang="es-ES" sz="2400" dirty="0" err="1"/>
              <a:t>system</a:t>
            </a:r>
            <a:r>
              <a:rPr lang="es-ES" sz="2400" dirty="0"/>
              <a:t>. (</a:t>
            </a:r>
            <a:r>
              <a:rPr lang="es-ES" sz="2400" dirty="0" err="1"/>
              <a:t>Ésto</a:t>
            </a:r>
            <a:r>
              <a:rPr lang="es-ES" sz="2400" dirty="0"/>
              <a:t> es un sistema informático)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78F2B3-2502-73D8-A5FC-D13275F6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733" y="3133196"/>
            <a:ext cx="2942489" cy="19580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98248AC-7761-5344-A40D-6A8DC14DB1BC}"/>
              </a:ext>
            </a:extLst>
          </p:cNvPr>
          <p:cNvCxnSpPr/>
          <p:nvPr/>
        </p:nvCxnSpPr>
        <p:spPr>
          <a:xfrm>
            <a:off x="5655733" y="3951111"/>
            <a:ext cx="2088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echa: curvada hacia la izquierda 10">
            <a:extLst>
              <a:ext uri="{FF2B5EF4-FFF2-40B4-BE49-F238E27FC236}">
                <a16:creationId xmlns:a16="http://schemas.microsoft.com/office/drawing/2014/main" id="{F0649B10-705F-EC43-590B-3F9B5228122A}"/>
              </a:ext>
            </a:extLst>
          </p:cNvPr>
          <p:cNvSpPr/>
          <p:nvPr/>
        </p:nvSpPr>
        <p:spPr>
          <a:xfrm rot="829551">
            <a:off x="10064116" y="3912205"/>
            <a:ext cx="1636889" cy="2358165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71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837" y="1853589"/>
            <a:ext cx="4144180" cy="222109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48432" y="448334"/>
            <a:ext cx="11652934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2.- </a:t>
            </a:r>
            <a:r>
              <a:rPr lang="es-ES" sz="3200" b="1" i="1" dirty="0"/>
              <a:t>Para describir una persona o cosa: </a:t>
            </a:r>
          </a:p>
          <a:p>
            <a:endParaRPr lang="es-ES" sz="2400" b="1" i="1" dirty="0"/>
          </a:p>
          <a:p>
            <a:r>
              <a:rPr lang="es-ES" sz="2400" dirty="0"/>
              <a:t>En este uso, la oración tiene que tener un adjetivo que describa la persona u objeto del que </a:t>
            </a:r>
          </a:p>
          <a:p>
            <a:r>
              <a:rPr lang="es-ES" sz="2400" dirty="0"/>
              <a:t>estamos hablando o simplemente predicativos obligatorios.</a:t>
            </a:r>
          </a:p>
          <a:p>
            <a:endParaRPr lang="es-ES" sz="2400" dirty="0"/>
          </a:p>
          <a:p>
            <a:r>
              <a:rPr lang="es-ES" sz="2400" dirty="0" err="1"/>
              <a:t>Neutrons</a:t>
            </a:r>
            <a:r>
              <a:rPr lang="es-ES" sz="2400" dirty="0"/>
              <a:t> </a:t>
            </a:r>
            <a:r>
              <a:rPr lang="es-ES" sz="2400" b="1" i="1" dirty="0">
                <a:solidFill>
                  <a:srgbClr val="0070C0"/>
                </a:solidFill>
              </a:rPr>
              <a:t>are </a:t>
            </a:r>
            <a:r>
              <a:rPr lang="es-ES" sz="2400" dirty="0"/>
              <a:t>neutral. </a:t>
            </a:r>
          </a:p>
          <a:p>
            <a:endParaRPr lang="en-US" sz="2400" dirty="0"/>
          </a:p>
          <a:p>
            <a:r>
              <a:rPr lang="en-US" sz="2400" dirty="0"/>
              <a:t>Copper, gold, silver, and aluminum </a:t>
            </a:r>
            <a:r>
              <a:rPr lang="en-US" sz="2400" b="1" i="1" dirty="0">
                <a:solidFill>
                  <a:srgbClr val="0070C0"/>
                </a:solidFill>
              </a:rPr>
              <a:t>are</a:t>
            </a:r>
            <a:r>
              <a:rPr lang="en-US" sz="2400" dirty="0"/>
              <a:t> examples of good conductors.</a:t>
            </a:r>
          </a:p>
          <a:p>
            <a:endParaRPr lang="en-US" sz="2400" dirty="0"/>
          </a:p>
          <a:p>
            <a:r>
              <a:rPr lang="en-US" sz="2400" dirty="0"/>
              <a:t>Copper </a:t>
            </a:r>
            <a:r>
              <a:rPr lang="en-US" sz="2400" b="1" i="1" dirty="0">
                <a:solidFill>
                  <a:srgbClr val="0070C0"/>
                </a:solidFill>
              </a:rPr>
              <a:t>is</a:t>
            </a:r>
            <a:r>
              <a:rPr lang="en-US" sz="2400" dirty="0"/>
              <a:t> one of the best conductor.</a:t>
            </a:r>
            <a:endParaRPr lang="es-ES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13643"/>
          <a:stretch/>
        </p:blipFill>
        <p:spPr>
          <a:xfrm>
            <a:off x="6314247" y="4479235"/>
            <a:ext cx="4682241" cy="147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22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11661" y="452441"/>
            <a:ext cx="1195205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  <a:r>
              <a:rPr lang="es-ES" sz="2400" dirty="0"/>
              <a:t>. </a:t>
            </a:r>
            <a:r>
              <a:rPr lang="es-ES" sz="3200" b="1" i="1" dirty="0"/>
              <a:t>Para indicar ubicación u origen: </a:t>
            </a:r>
          </a:p>
          <a:p>
            <a:endParaRPr lang="es-ES" sz="2400" b="1" i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400" dirty="0"/>
              <a:t>En este caso, el verbo </a:t>
            </a:r>
            <a:r>
              <a:rPr lang="es-ES" sz="2400" b="1" i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s-ES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be </a:t>
            </a:r>
            <a:r>
              <a:rPr lang="es-ES" sz="2400" dirty="0"/>
              <a:t>se traduce como “</a:t>
            </a:r>
            <a:r>
              <a:rPr lang="es-ES" sz="2400" i="1" dirty="0"/>
              <a:t>estar”</a:t>
            </a:r>
            <a:r>
              <a:rPr lang="es-ES" sz="2400" dirty="0"/>
              <a:t> y después de él tenemos que usar una </a:t>
            </a:r>
          </a:p>
          <a:p>
            <a:r>
              <a:rPr lang="es-ES" sz="2400" dirty="0"/>
              <a:t>preposición, </a:t>
            </a:r>
            <a:r>
              <a:rPr lang="es-ES" sz="2400" i="1" dirty="0"/>
              <a:t>in, </a:t>
            </a:r>
            <a:r>
              <a:rPr lang="es-ES" sz="2400" i="1" dirty="0" err="1"/>
              <a:t>on</a:t>
            </a:r>
            <a:r>
              <a:rPr lang="es-ES" sz="2400" i="1" dirty="0"/>
              <a:t>, at </a:t>
            </a:r>
            <a:r>
              <a:rPr lang="es-ES" sz="2400" dirty="0"/>
              <a:t>para indicar el lugar donde la persona o cosa se encuentra.</a:t>
            </a:r>
          </a:p>
          <a:p>
            <a:endParaRPr lang="es-ES" sz="2400" dirty="0"/>
          </a:p>
          <a:p>
            <a:r>
              <a:rPr lang="en-US" sz="2400" b="1" i="1" dirty="0">
                <a:solidFill>
                  <a:srgbClr val="474747"/>
                </a:solidFill>
                <a:effectLst/>
                <a:latin typeface="Google Sans"/>
              </a:rPr>
              <a:t>The </a:t>
            </a:r>
            <a:r>
              <a:rPr lang="en-US" sz="2400" b="1" i="1" dirty="0">
                <a:solidFill>
                  <a:srgbClr val="040C28"/>
                </a:solidFill>
                <a:effectLst/>
                <a:latin typeface="Google Sans"/>
              </a:rPr>
              <a:t>central processor unit (CPU)</a:t>
            </a:r>
            <a:r>
              <a:rPr lang="en-US" sz="2400" b="1" i="1" dirty="0">
                <a:solidFill>
                  <a:srgbClr val="474747"/>
                </a:solidFill>
                <a:effectLst/>
                <a:latin typeface="Google Sans"/>
              </a:rPr>
              <a:t> is the heart of the PC. </a:t>
            </a:r>
            <a:r>
              <a:rPr lang="en-US" sz="2400" b="1" i="1" dirty="0">
                <a:solidFill>
                  <a:srgbClr val="1F1F1F"/>
                </a:solidFill>
                <a:effectLst/>
                <a:latin typeface="Google Sans"/>
              </a:rPr>
              <a:t>In modern computers, the CPU </a:t>
            </a:r>
            <a:r>
              <a:rPr lang="en-US" sz="2400" b="1" i="1" dirty="0">
                <a:solidFill>
                  <a:srgbClr val="C00000"/>
                </a:solidFill>
                <a:effectLst/>
                <a:latin typeface="Google Sans"/>
              </a:rPr>
              <a:t>is </a:t>
            </a:r>
          </a:p>
          <a:p>
            <a:r>
              <a:rPr lang="en-US" sz="2400" b="1" i="1" dirty="0">
                <a:solidFill>
                  <a:srgbClr val="C00000"/>
                </a:solidFill>
                <a:effectLst/>
                <a:latin typeface="Google Sans"/>
              </a:rPr>
              <a:t> on </a:t>
            </a:r>
            <a:r>
              <a:rPr lang="en-US" sz="2400" b="1" i="1" dirty="0">
                <a:solidFill>
                  <a:srgbClr val="040C28"/>
                </a:solidFill>
                <a:effectLst/>
                <a:latin typeface="Google Sans"/>
              </a:rPr>
              <a:t>an integrated circuit chip called a microprocessor</a:t>
            </a:r>
            <a:r>
              <a:rPr lang="en-US" sz="2400" b="1" i="1" dirty="0">
                <a:solidFill>
                  <a:srgbClr val="1F1F1F"/>
                </a:solidFill>
                <a:effectLst/>
                <a:latin typeface="Google Sans"/>
              </a:rPr>
              <a:t>.</a:t>
            </a:r>
            <a:endParaRPr lang="es-ES" sz="2400" b="1" i="1" dirty="0"/>
          </a:p>
          <a:p>
            <a:endParaRPr lang="es-E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400" dirty="0"/>
              <a:t> En el caso de querer indicar origen tenemos que usar la preposición </a:t>
            </a:r>
            <a:r>
              <a:rPr lang="es-E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</a:t>
            </a:r>
            <a:r>
              <a:rPr lang="es-E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s-ES" sz="2400" dirty="0"/>
          </a:p>
          <a:p>
            <a:r>
              <a:rPr lang="es-ES" sz="2400" dirty="0" err="1"/>
              <a:t>She</a:t>
            </a:r>
            <a:r>
              <a:rPr lang="es-ES" sz="2400" dirty="0"/>
              <a:t> </a:t>
            </a:r>
            <a:r>
              <a:rPr lang="es-ES" sz="2400" i="1" dirty="0" err="1"/>
              <a:t>is</a:t>
            </a:r>
            <a:r>
              <a:rPr lang="es-ES" sz="2400" dirty="0"/>
              <a:t> </a:t>
            </a:r>
            <a:r>
              <a:rPr lang="es-ES" sz="2400" dirty="0" err="1"/>
              <a:t>from</a:t>
            </a:r>
            <a:r>
              <a:rPr lang="es-ES" sz="2400" dirty="0"/>
              <a:t> </a:t>
            </a:r>
            <a:r>
              <a:rPr lang="es-ES" sz="2400" dirty="0" err="1"/>
              <a:t>Peru</a:t>
            </a:r>
            <a:r>
              <a:rPr lang="es-ES" sz="2400" dirty="0"/>
              <a:t>. </a:t>
            </a:r>
            <a:r>
              <a:rPr lang="es-ES" sz="2400" dirty="0">
                <a:solidFill>
                  <a:srgbClr val="0070C0"/>
                </a:solidFill>
              </a:rPr>
              <a:t>(Ella es de Perú)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301" y="4730535"/>
            <a:ext cx="2305319" cy="149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00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6365" y="399245"/>
            <a:ext cx="1154752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/>
              <a:t>Diferencias con el español:</a:t>
            </a:r>
          </a:p>
          <a:p>
            <a:endParaRPr lang="es-ES" sz="2400" b="1" dirty="0"/>
          </a:p>
          <a:p>
            <a:r>
              <a:rPr lang="es-ES" sz="2400" b="1" dirty="0"/>
              <a:t>4. Para expresar la edad. </a:t>
            </a:r>
          </a:p>
          <a:p>
            <a:r>
              <a:rPr lang="es-ES" sz="2400" dirty="0"/>
              <a:t>El verbo </a:t>
            </a:r>
            <a:r>
              <a:rPr lang="es-ES" sz="2400" i="1" dirty="0" err="1"/>
              <a:t>to</a:t>
            </a:r>
            <a:r>
              <a:rPr lang="es-ES" sz="2400" i="1" dirty="0"/>
              <a:t> be </a:t>
            </a:r>
            <a:r>
              <a:rPr lang="es-ES" sz="2400" dirty="0"/>
              <a:t>se usa en inglés para expresar la edad mientras que en español se usa el </a:t>
            </a:r>
          </a:p>
          <a:p>
            <a:r>
              <a:rPr lang="es-ES" sz="2400" dirty="0"/>
              <a:t>verbo tener.</a:t>
            </a:r>
          </a:p>
          <a:p>
            <a:endParaRPr lang="es-ES" sz="24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400" b="1" dirty="0" err="1"/>
              <a:t>My</a:t>
            </a:r>
            <a:r>
              <a:rPr lang="es-ES" sz="2400" b="1" dirty="0"/>
              <a:t> </a:t>
            </a:r>
            <a:r>
              <a:rPr lang="es-ES" sz="2400" b="1" dirty="0" err="1"/>
              <a:t>brother</a:t>
            </a:r>
            <a:r>
              <a:rPr lang="es-ES" sz="2400" b="1" dirty="0"/>
              <a:t> </a:t>
            </a:r>
            <a:r>
              <a:rPr lang="es-ES" sz="2400" b="1" dirty="0" err="1"/>
              <a:t>is</a:t>
            </a:r>
            <a:r>
              <a:rPr lang="es-ES" sz="2400" b="1" dirty="0"/>
              <a:t> 28 </a:t>
            </a:r>
            <a:r>
              <a:rPr lang="es-ES" sz="2400" b="1" dirty="0" err="1"/>
              <a:t>years</a:t>
            </a:r>
            <a:r>
              <a:rPr lang="es-ES" sz="2400" b="1" dirty="0"/>
              <a:t> </a:t>
            </a:r>
            <a:r>
              <a:rPr lang="es-ES" sz="2400" b="1" dirty="0" err="1"/>
              <a:t>old</a:t>
            </a:r>
            <a:r>
              <a:rPr lang="es-ES" sz="2400" b="1" dirty="0"/>
              <a:t>. </a:t>
            </a:r>
            <a:r>
              <a:rPr lang="es-ES" sz="2400" b="1" dirty="0">
                <a:solidFill>
                  <a:srgbClr val="0070C0"/>
                </a:solidFill>
              </a:rPr>
              <a:t>(Mi hermano tiene 28 años)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2400" b="1" dirty="0">
              <a:solidFill>
                <a:srgbClr val="0070C0"/>
              </a:solidFill>
            </a:endParaRPr>
          </a:p>
          <a:p>
            <a:r>
              <a:rPr lang="es-ES" sz="2400" b="1" dirty="0"/>
              <a:t>5. Cuando se utiliza la voz pasiva en inglés.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2400" b="1" dirty="0">
              <a:solidFill>
                <a:srgbClr val="0070C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When two magnets </a:t>
            </a:r>
            <a:r>
              <a:rPr lang="en-US" sz="2400" i="1" u="sng" dirty="0"/>
              <a:t>are</a:t>
            </a:r>
            <a:r>
              <a:rPr lang="en-US" sz="2400" u="sng" dirty="0"/>
              <a:t> brought </a:t>
            </a:r>
            <a:r>
              <a:rPr lang="en-US" sz="2400" dirty="0"/>
              <a:t>together, the magnetic field around the magnets causes</a:t>
            </a:r>
          </a:p>
          <a:p>
            <a:r>
              <a:rPr lang="en-US" sz="2400" dirty="0"/>
              <a:t> some form of interaction.  </a:t>
            </a:r>
            <a:r>
              <a:rPr lang="en-US" sz="2400" b="1" i="1" dirty="0">
                <a:solidFill>
                  <a:srgbClr val="0070C0"/>
                </a:solidFill>
              </a:rPr>
              <a:t>(</a:t>
            </a:r>
            <a:r>
              <a:rPr lang="en-US" sz="2400" b="1" i="1" dirty="0" err="1">
                <a:solidFill>
                  <a:srgbClr val="0070C0"/>
                </a:solidFill>
              </a:rPr>
              <a:t>Cuando</a:t>
            </a:r>
            <a:r>
              <a:rPr lang="en-US" sz="2400" b="1" i="1" dirty="0">
                <a:solidFill>
                  <a:srgbClr val="0070C0"/>
                </a:solidFill>
              </a:rPr>
              <a:t> se </a:t>
            </a:r>
            <a:r>
              <a:rPr lang="en-US" sz="2400" b="1" i="1" dirty="0" err="1">
                <a:solidFill>
                  <a:srgbClr val="0070C0"/>
                </a:solidFill>
              </a:rPr>
              <a:t>juntan</a:t>
            </a:r>
            <a:r>
              <a:rPr lang="en-US" sz="2400" b="1" i="1" dirty="0">
                <a:solidFill>
                  <a:srgbClr val="0070C0"/>
                </a:solidFill>
              </a:rPr>
              <a:t> dos </a:t>
            </a:r>
            <a:r>
              <a:rPr lang="en-US" sz="2400" b="1" i="1" dirty="0" err="1">
                <a:solidFill>
                  <a:srgbClr val="0070C0"/>
                </a:solidFill>
              </a:rPr>
              <a:t>imanes</a:t>
            </a:r>
            <a:r>
              <a:rPr lang="en-US" sz="2400" b="1" i="1" dirty="0">
                <a:solidFill>
                  <a:srgbClr val="0070C0"/>
                </a:solidFill>
              </a:rPr>
              <a:t>…)</a:t>
            </a:r>
            <a:endParaRPr lang="es-ES" sz="2400" b="1" i="1" dirty="0">
              <a:solidFill>
                <a:srgbClr val="0070C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5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4632" y="324771"/>
            <a:ext cx="114705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ORACIONES AFIRMATIVAS</a:t>
            </a:r>
            <a:endParaRPr lang="es-E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sz="2400" dirty="0"/>
              <a:t>El verbo TO BE corresponde a los verbos ser y estar en español, dependiendo del contexto </a:t>
            </a:r>
          </a:p>
          <a:p>
            <a:r>
              <a:rPr lang="es-ES" sz="2400" dirty="0"/>
              <a:t>se deducirá de cual se trata. </a:t>
            </a:r>
          </a:p>
          <a:p>
            <a:r>
              <a:rPr lang="es-ES" sz="2400" dirty="0"/>
              <a:t>Primero nos dedicaremos al presente de este verbo que en inglés se conjuga: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86" y="2095553"/>
            <a:ext cx="5460643" cy="36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154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408</TotalTime>
  <Words>1549</Words>
  <Application>Microsoft Office PowerPoint</Application>
  <PresentationFormat>Panorámica</PresentationFormat>
  <Paragraphs>166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Google Sans</vt:lpstr>
      <vt:lpstr>Roboto</vt:lpstr>
      <vt:lpstr>Source Sans Pro</vt:lpstr>
      <vt:lpstr>Wingdings</vt:lpstr>
      <vt:lpstr>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Miryam Gonzalez de Pinto</dc:creator>
  <cp:lastModifiedBy>Miryam González</cp:lastModifiedBy>
  <cp:revision>29</cp:revision>
  <dcterms:created xsi:type="dcterms:W3CDTF">2021-09-23T11:40:59Z</dcterms:created>
  <dcterms:modified xsi:type="dcterms:W3CDTF">2024-10-15T17:06:39Z</dcterms:modified>
</cp:coreProperties>
</file>